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2" r:id="rId1"/>
  </p:sldMasterIdLst>
  <p:sldIdLst>
    <p:sldId id="256" r:id="rId2"/>
    <p:sldId id="257" r:id="rId3"/>
    <p:sldId id="261" r:id="rId4"/>
    <p:sldId id="267" r:id="rId5"/>
    <p:sldId id="263" r:id="rId6"/>
    <p:sldId id="264" r:id="rId7"/>
    <p:sldId id="265" r:id="rId8"/>
    <p:sldId id="266" r:id="rId9"/>
    <p:sldId id="258" r:id="rId10"/>
    <p:sldId id="262" r:id="rId11"/>
    <p:sldId id="259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>
        <p:scale>
          <a:sx n="84" d="100"/>
          <a:sy n="84" d="100"/>
        </p:scale>
        <p:origin x="976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04T17:40:33.60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04T17:40:33.60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094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041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4346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48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411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54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85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470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942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54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601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7/4/19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442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E947C-4C10-6847-BFC6-0ECC4067D1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Image Captioning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6C6AC8-6C10-BF48-95AE-E395BDB6EB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dirty="0"/>
              <a:t>Калоян Спиридонов</a:t>
            </a:r>
          </a:p>
          <a:p>
            <a:r>
              <a:rPr lang="bg-BG" dirty="0"/>
              <a:t>Елена Захариева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533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2661-37A9-2C46-8019-66EF5AD48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OBSERVATIONS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D817568-AF40-D645-A310-E21DAA1011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203338"/>
            <a:ext cx="3500857" cy="4022725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075754E-9036-3443-8119-A927757DEF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199" y="2606040"/>
            <a:ext cx="9067801" cy="295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6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7AC73-B8B5-E54B-8406-EDD358ACB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ABE4CA-78FE-444B-B3DD-D8424BB54B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7800" y="2084832"/>
            <a:ext cx="8382843" cy="4653553"/>
          </a:xfrm>
        </p:spPr>
      </p:pic>
    </p:spTree>
    <p:extLst>
      <p:ext uri="{BB962C8B-B14F-4D97-AF65-F5344CB8AC3E}">
        <p14:creationId xmlns:p14="http://schemas.microsoft.com/office/powerpoint/2010/main" val="152231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C23416DF-B283-4D9F-A625-146552CA9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Oval 5">
            <a:extLst>
              <a:ext uri="{FF2B5EF4-FFF2-40B4-BE49-F238E27FC236}">
                <a16:creationId xmlns:a16="http://schemas.microsoft.com/office/drawing/2014/main" id="{73834904-4D9B-41F7-8DA6-0709FD9F7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00D1207-ECAF-48E9-8834-2CE4D2198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19A3FD3A-4B27-4028-BA57-0810F205B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0461F8B-A17E-4AE4-92BC-BA2E49E1A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6613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0CF103-A20E-1C4F-B26F-5F8AD55C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185917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3600" dirty="0">
                <a:solidFill>
                  <a:schemeClr val="bg1"/>
                </a:solidFill>
              </a:rPr>
              <a:t>OBSERVATIONS</a:t>
            </a:r>
            <a:endParaRPr lang="en-US" sz="3400" spc="2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51952-10AB-8048-91D1-0D949016C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921" y="3849539"/>
            <a:ext cx="3004195" cy="235941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E450F13-FCAB-474F-93BB-704690139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8749" y="3765314"/>
            <a:ext cx="283464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CC46128-0D85-3649-9D14-5A78BC387E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85"/>
          <a:stretch/>
        </p:blipFill>
        <p:spPr>
          <a:xfrm>
            <a:off x="4273157" y="2560769"/>
            <a:ext cx="3659111" cy="1732100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0E7859C-56C8-49DC-ABF5-6C538427C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5130" y="1963779"/>
            <a:ext cx="0" cy="29260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05AFF7C-F580-9442-BC6F-B5334E9A7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4001" y="2520275"/>
            <a:ext cx="3644400" cy="18130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26E075F-5A4A-2B47-81A4-CC0A09B37BDD}"/>
              </a:ext>
            </a:extLst>
          </p:cNvPr>
          <p:cNvSpPr txBox="1"/>
          <p:nvPr/>
        </p:nvSpPr>
        <p:spPr>
          <a:xfrm>
            <a:off x="5471051" y="1895898"/>
            <a:ext cx="12466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Normal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DB7BD3-6A4F-424E-A27F-0752B8F5422C}"/>
              </a:ext>
            </a:extLst>
          </p:cNvPr>
          <p:cNvSpPr txBox="1"/>
          <p:nvPr/>
        </p:nvSpPr>
        <p:spPr>
          <a:xfrm>
            <a:off x="9131070" y="1895898"/>
            <a:ext cx="18902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Lemmatized</a:t>
            </a:r>
          </a:p>
        </p:txBody>
      </p:sp>
    </p:spTree>
    <p:extLst>
      <p:ext uri="{BB962C8B-B14F-4D97-AF65-F5344CB8AC3E}">
        <p14:creationId xmlns:p14="http://schemas.microsoft.com/office/powerpoint/2010/main" val="1641280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68B7C-1099-094C-BAD9-7670F6266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Image captioning?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0EBD26-F116-4147-B3FD-05E9ECB7C3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407" y="2084832"/>
            <a:ext cx="3445389" cy="40227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CB54EE-9EFF-AC46-B7BE-F4DBA47E3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753" y="2084832"/>
            <a:ext cx="3454701" cy="40227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508F1A7-E25B-D24B-80AE-7C9BD2F9D7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3412" y="2084832"/>
            <a:ext cx="346530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196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FAE1107-CEC3-4041-8BAA-CDB6F675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C3A5F-00A9-5B47-8139-68031FBBD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4444405" cy="14996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Dataset – FLICKr8k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AEA88FB-F5DD-45CE-AAE1-7B33D0ABD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41129-30B3-D74C-9F98-0F679BAF4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337" y="2186609"/>
            <a:ext cx="3791711" cy="39319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Train data – 6000</a:t>
            </a:r>
          </a:p>
          <a:p>
            <a:r>
              <a:rPr lang="en-US" dirty="0">
                <a:solidFill>
                  <a:srgbClr val="FFFFFF"/>
                </a:solidFill>
              </a:rPr>
              <a:t>Test data  – 1000</a:t>
            </a:r>
          </a:p>
          <a:p>
            <a:r>
              <a:rPr lang="en-US" dirty="0">
                <a:solidFill>
                  <a:srgbClr val="FFFFFF"/>
                </a:solidFill>
              </a:rPr>
              <a:t>Validation data – 1000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649519-4060-EE40-B103-9EF995819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72515"/>
            <a:ext cx="5455921" cy="36281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C45131-5AF0-7147-90DD-3E3A547DFC40}"/>
              </a:ext>
            </a:extLst>
          </p:cNvPr>
          <p:cNvSpPr txBox="1"/>
          <p:nvPr/>
        </p:nvSpPr>
        <p:spPr>
          <a:xfrm>
            <a:off x="6096000" y="4292523"/>
            <a:ext cx="62648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Boys are playing soccer .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Two boys soccer teams play , one boy goes after the ball .</a:t>
            </a:r>
          </a:p>
          <a:p>
            <a:pPr marL="342900" indent="-342900">
              <a:buAutoNum type="arabicPeriod"/>
            </a:pPr>
            <a:r>
              <a:rPr lang="en-US" dirty="0"/>
              <a:t>Two teams of boys playing soccer .</a:t>
            </a:r>
          </a:p>
          <a:p>
            <a:pPr marL="342900" indent="-342900">
              <a:buFontTx/>
              <a:buAutoNum type="arabicPeriod"/>
            </a:pPr>
            <a:r>
              <a:rPr lang="en-US" dirty="0"/>
              <a:t>The soccer player in the checked shirt is moving the ball pursued by the players on the other team .</a:t>
            </a:r>
            <a:endParaRPr lang="bg-BG" dirty="0"/>
          </a:p>
          <a:p>
            <a:pPr marL="342900" indent="-342900">
              <a:buFontTx/>
              <a:buAutoNum type="arabicPeriod"/>
            </a:pPr>
            <a:r>
              <a:rPr lang="en-US" dirty="0"/>
              <a:t>A group of young soccer players run down the field after the ball .</a:t>
            </a:r>
          </a:p>
        </p:txBody>
      </p:sp>
    </p:spTree>
    <p:extLst>
      <p:ext uri="{BB962C8B-B14F-4D97-AF65-F5344CB8AC3E}">
        <p14:creationId xmlns:p14="http://schemas.microsoft.com/office/powerpoint/2010/main" val="3566025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E1E15-D187-E342-9FD2-56C77198A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Captions preprocessing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C48FE-F156-F248-B5CF-89DA52AD0D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02336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/>
              <a:t> Split to words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/>
              <a:t> All words to lowercase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/>
              <a:t> Remove punctuation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/>
              <a:t> Use keras tokenizer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/>
              <a:t> max caption length = 34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A68FF9-A053-7049-9E6C-BD79FBF0D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990" y="1482036"/>
            <a:ext cx="3712210" cy="389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73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F5F1-77A8-F44B-B66F-E79537068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8E154A3-DE00-7846-B35D-406E4A18F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934" y="2242221"/>
            <a:ext cx="1916171" cy="114763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8A146F-51D9-CF4F-8C22-A7F59159FB85}"/>
              </a:ext>
            </a:extLst>
          </p:cNvPr>
          <p:cNvSpPr/>
          <p:nvPr/>
        </p:nvSpPr>
        <p:spPr>
          <a:xfrm>
            <a:off x="2916425" y="2509005"/>
            <a:ext cx="1999522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CNN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845B06-7197-4B49-A76E-E792CF1FAFC4}"/>
              </a:ext>
            </a:extLst>
          </p:cNvPr>
          <p:cNvSpPr txBox="1"/>
          <p:nvPr/>
        </p:nvSpPr>
        <p:spPr>
          <a:xfrm>
            <a:off x="528836" y="3901440"/>
            <a:ext cx="1999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brown dog is 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D18794-A5E3-9A49-A66F-A20E9518C175}"/>
              </a:ext>
            </a:extLst>
          </p:cNvPr>
          <p:cNvSpPr/>
          <p:nvPr/>
        </p:nvSpPr>
        <p:spPr>
          <a:xfrm>
            <a:off x="2878325" y="3825240"/>
            <a:ext cx="1999522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EMBEDDING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C07ED8-505F-4848-904C-869307C05AC2}"/>
              </a:ext>
            </a:extLst>
          </p:cNvPr>
          <p:cNvSpPr/>
          <p:nvPr/>
        </p:nvSpPr>
        <p:spPr>
          <a:xfrm>
            <a:off x="5323298" y="3810000"/>
            <a:ext cx="1661160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LSTM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27045-E7BE-C343-8F5B-AD96DA043B18}"/>
              </a:ext>
            </a:extLst>
          </p:cNvPr>
          <p:cNvSpPr/>
          <p:nvPr/>
        </p:nvSpPr>
        <p:spPr>
          <a:xfrm>
            <a:off x="5323298" y="2509005"/>
            <a:ext cx="1661160" cy="632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DENSE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4B4201-C994-9247-BAE1-48CB41D01A60}"/>
              </a:ext>
            </a:extLst>
          </p:cNvPr>
          <p:cNvSpPr/>
          <p:nvPr/>
        </p:nvSpPr>
        <p:spPr>
          <a:xfrm>
            <a:off x="7389859" y="1409700"/>
            <a:ext cx="1051560" cy="403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CONCAT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61C97C8-6F8F-1045-88E7-C2A619175D66}"/>
              </a:ext>
            </a:extLst>
          </p:cNvPr>
          <p:cNvSpPr/>
          <p:nvPr/>
        </p:nvSpPr>
        <p:spPr>
          <a:xfrm>
            <a:off x="8627790" y="3062478"/>
            <a:ext cx="1400130" cy="704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DENSE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01992AF-945C-514F-BCF5-67CAD4F79DD9}"/>
              </a:ext>
            </a:extLst>
          </p:cNvPr>
          <p:cNvSpPr/>
          <p:nvPr/>
        </p:nvSpPr>
        <p:spPr>
          <a:xfrm>
            <a:off x="10214291" y="3076956"/>
            <a:ext cx="1517921" cy="704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DENSE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DF0766-832B-4545-8432-C52ECDB5B493}"/>
              </a:ext>
            </a:extLst>
          </p:cNvPr>
          <p:cNvSpPr txBox="1"/>
          <p:nvPr/>
        </p:nvSpPr>
        <p:spPr>
          <a:xfrm>
            <a:off x="10291718" y="4518553"/>
            <a:ext cx="1363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running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AA286EE-E4C3-A641-91E1-65DF81C33921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2528358" y="4132273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1E731E0-E104-3D48-838E-BCA9D0BD93D0}"/>
              </a:ext>
            </a:extLst>
          </p:cNvPr>
          <p:cNvCxnSpPr>
            <a:cxnSpLocks/>
          </p:cNvCxnSpPr>
          <p:nvPr/>
        </p:nvCxnSpPr>
        <p:spPr>
          <a:xfrm>
            <a:off x="2528358" y="282518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910E371-84B4-AE4B-B27B-5A3957034556}"/>
              </a:ext>
            </a:extLst>
          </p:cNvPr>
          <p:cNvCxnSpPr>
            <a:cxnSpLocks/>
          </p:cNvCxnSpPr>
          <p:nvPr/>
        </p:nvCxnSpPr>
        <p:spPr>
          <a:xfrm>
            <a:off x="4973331" y="282518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1ACA432-5F96-054B-9679-4455BF832727}"/>
              </a:ext>
            </a:extLst>
          </p:cNvPr>
          <p:cNvCxnSpPr>
            <a:cxnSpLocks/>
          </p:cNvCxnSpPr>
          <p:nvPr/>
        </p:nvCxnSpPr>
        <p:spPr>
          <a:xfrm>
            <a:off x="4915947" y="4132272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27E7EF0-F724-2947-BE1B-49D1BE948A8D}"/>
              </a:ext>
            </a:extLst>
          </p:cNvPr>
          <p:cNvCxnSpPr>
            <a:cxnSpLocks/>
          </p:cNvCxnSpPr>
          <p:nvPr/>
        </p:nvCxnSpPr>
        <p:spPr>
          <a:xfrm>
            <a:off x="7039892" y="282518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47BE0B-1B45-524F-A0A5-44D2F735BD51}"/>
              </a:ext>
            </a:extLst>
          </p:cNvPr>
          <p:cNvCxnSpPr>
            <a:cxnSpLocks/>
          </p:cNvCxnSpPr>
          <p:nvPr/>
        </p:nvCxnSpPr>
        <p:spPr>
          <a:xfrm>
            <a:off x="7039891" y="4104025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32B7C2D-DE5C-F040-8C63-803DE77F1577}"/>
              </a:ext>
            </a:extLst>
          </p:cNvPr>
          <p:cNvCxnSpPr>
            <a:cxnSpLocks/>
          </p:cNvCxnSpPr>
          <p:nvPr/>
        </p:nvCxnSpPr>
        <p:spPr>
          <a:xfrm>
            <a:off x="8277823" y="3431995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E50C2F9-A938-AF41-9779-6BA9C6761C40}"/>
              </a:ext>
            </a:extLst>
          </p:cNvPr>
          <p:cNvCxnSpPr>
            <a:cxnSpLocks/>
          </p:cNvCxnSpPr>
          <p:nvPr/>
        </p:nvCxnSpPr>
        <p:spPr>
          <a:xfrm>
            <a:off x="9852936" y="3429000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CEF8347-B796-BB41-A150-426FCBFE7BFA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10973252" y="3781044"/>
            <a:ext cx="0" cy="775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20DCB54-5C1D-7545-BFB3-E3F375716C36}"/>
              </a:ext>
            </a:extLst>
          </p:cNvPr>
          <p:cNvSpPr txBox="1"/>
          <p:nvPr/>
        </p:nvSpPr>
        <p:spPr>
          <a:xfrm>
            <a:off x="528836" y="4874689"/>
            <a:ext cx="277832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BLEU-1: 0.555860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BLEU-2: 0.279278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BLEU-3: 0.180292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BLEU-4: 0.077575</a:t>
            </a:r>
          </a:p>
        </p:txBody>
      </p:sp>
    </p:spTree>
    <p:extLst>
      <p:ext uri="{BB962C8B-B14F-4D97-AF65-F5344CB8AC3E}">
        <p14:creationId xmlns:p14="http://schemas.microsoft.com/office/powerpoint/2010/main" val="2354435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F5F1-77A8-F44B-B66F-E79537068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8E154A3-DE00-7846-B35D-406E4A18F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934" y="2242221"/>
            <a:ext cx="1916171" cy="114763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8A146F-51D9-CF4F-8C22-A7F59159FB85}"/>
              </a:ext>
            </a:extLst>
          </p:cNvPr>
          <p:cNvSpPr/>
          <p:nvPr/>
        </p:nvSpPr>
        <p:spPr>
          <a:xfrm>
            <a:off x="2916425" y="2509005"/>
            <a:ext cx="1999522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CNN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845B06-7197-4B49-A76E-E792CF1FAFC4}"/>
              </a:ext>
            </a:extLst>
          </p:cNvPr>
          <p:cNvSpPr txBox="1"/>
          <p:nvPr/>
        </p:nvSpPr>
        <p:spPr>
          <a:xfrm>
            <a:off x="528836" y="3901440"/>
            <a:ext cx="1999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brown dog is 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D18794-A5E3-9A49-A66F-A20E9518C175}"/>
              </a:ext>
            </a:extLst>
          </p:cNvPr>
          <p:cNvSpPr/>
          <p:nvPr/>
        </p:nvSpPr>
        <p:spPr>
          <a:xfrm>
            <a:off x="2878325" y="3825240"/>
            <a:ext cx="1999522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EMBEDDING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C07ED8-505F-4848-904C-869307C05AC2}"/>
              </a:ext>
            </a:extLst>
          </p:cNvPr>
          <p:cNvSpPr/>
          <p:nvPr/>
        </p:nvSpPr>
        <p:spPr>
          <a:xfrm>
            <a:off x="5196244" y="3842711"/>
            <a:ext cx="957634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LSTM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27045-E7BE-C343-8F5B-AD96DA043B18}"/>
              </a:ext>
            </a:extLst>
          </p:cNvPr>
          <p:cNvSpPr/>
          <p:nvPr/>
        </p:nvSpPr>
        <p:spPr>
          <a:xfrm>
            <a:off x="5323298" y="2509005"/>
            <a:ext cx="1661160" cy="632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DENSE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4B4201-C994-9247-BAE1-48CB41D01A60}"/>
              </a:ext>
            </a:extLst>
          </p:cNvPr>
          <p:cNvSpPr/>
          <p:nvPr/>
        </p:nvSpPr>
        <p:spPr>
          <a:xfrm>
            <a:off x="7389859" y="1409700"/>
            <a:ext cx="1051560" cy="403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CONCAT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61C97C8-6F8F-1045-88E7-C2A619175D66}"/>
              </a:ext>
            </a:extLst>
          </p:cNvPr>
          <p:cNvSpPr/>
          <p:nvPr/>
        </p:nvSpPr>
        <p:spPr>
          <a:xfrm>
            <a:off x="8627790" y="3062478"/>
            <a:ext cx="1400130" cy="704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DENSE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01992AF-945C-514F-BCF5-67CAD4F79DD9}"/>
              </a:ext>
            </a:extLst>
          </p:cNvPr>
          <p:cNvSpPr/>
          <p:nvPr/>
        </p:nvSpPr>
        <p:spPr>
          <a:xfrm>
            <a:off x="10214291" y="3076956"/>
            <a:ext cx="1517921" cy="704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DENSE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DF0766-832B-4545-8432-C52ECDB5B493}"/>
              </a:ext>
            </a:extLst>
          </p:cNvPr>
          <p:cNvSpPr txBox="1"/>
          <p:nvPr/>
        </p:nvSpPr>
        <p:spPr>
          <a:xfrm>
            <a:off x="10291718" y="4518553"/>
            <a:ext cx="1363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running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AA286EE-E4C3-A641-91E1-65DF81C33921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2528358" y="4132273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1E731E0-E104-3D48-838E-BCA9D0BD93D0}"/>
              </a:ext>
            </a:extLst>
          </p:cNvPr>
          <p:cNvCxnSpPr>
            <a:cxnSpLocks/>
          </p:cNvCxnSpPr>
          <p:nvPr/>
        </p:nvCxnSpPr>
        <p:spPr>
          <a:xfrm>
            <a:off x="2528358" y="282518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910E371-84B4-AE4B-B27B-5A3957034556}"/>
              </a:ext>
            </a:extLst>
          </p:cNvPr>
          <p:cNvCxnSpPr>
            <a:cxnSpLocks/>
          </p:cNvCxnSpPr>
          <p:nvPr/>
        </p:nvCxnSpPr>
        <p:spPr>
          <a:xfrm>
            <a:off x="4973331" y="282518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1ACA432-5F96-054B-9679-4455BF832727}"/>
              </a:ext>
            </a:extLst>
          </p:cNvPr>
          <p:cNvCxnSpPr>
            <a:cxnSpLocks/>
          </p:cNvCxnSpPr>
          <p:nvPr/>
        </p:nvCxnSpPr>
        <p:spPr>
          <a:xfrm>
            <a:off x="4798347" y="4149744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27E7EF0-F724-2947-BE1B-49D1BE948A8D}"/>
              </a:ext>
            </a:extLst>
          </p:cNvPr>
          <p:cNvCxnSpPr>
            <a:cxnSpLocks/>
          </p:cNvCxnSpPr>
          <p:nvPr/>
        </p:nvCxnSpPr>
        <p:spPr>
          <a:xfrm>
            <a:off x="7039892" y="282518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47BE0B-1B45-524F-A0A5-44D2F735BD51}"/>
              </a:ext>
            </a:extLst>
          </p:cNvPr>
          <p:cNvCxnSpPr>
            <a:cxnSpLocks/>
          </p:cNvCxnSpPr>
          <p:nvPr/>
        </p:nvCxnSpPr>
        <p:spPr>
          <a:xfrm>
            <a:off x="7039891" y="4104025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32B7C2D-DE5C-F040-8C63-803DE77F1577}"/>
              </a:ext>
            </a:extLst>
          </p:cNvPr>
          <p:cNvCxnSpPr>
            <a:cxnSpLocks/>
          </p:cNvCxnSpPr>
          <p:nvPr/>
        </p:nvCxnSpPr>
        <p:spPr>
          <a:xfrm>
            <a:off x="8277823" y="3431995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E50C2F9-A938-AF41-9779-6BA9C6761C40}"/>
              </a:ext>
            </a:extLst>
          </p:cNvPr>
          <p:cNvCxnSpPr>
            <a:cxnSpLocks/>
          </p:cNvCxnSpPr>
          <p:nvPr/>
        </p:nvCxnSpPr>
        <p:spPr>
          <a:xfrm>
            <a:off x="9852936" y="3429000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CEF8347-B796-BB41-A150-426FCBFE7BFA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10973252" y="3781044"/>
            <a:ext cx="0" cy="775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20DCB54-5C1D-7545-BFB3-E3F375716C36}"/>
              </a:ext>
            </a:extLst>
          </p:cNvPr>
          <p:cNvSpPr txBox="1"/>
          <p:nvPr/>
        </p:nvSpPr>
        <p:spPr>
          <a:xfrm>
            <a:off x="581455" y="4979297"/>
            <a:ext cx="2749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# BLEU-1: 0.543121</a:t>
            </a:r>
          </a:p>
          <a:p>
            <a:r>
              <a:rPr lang="en-US" sz="2400" dirty="0"/>
              <a:t># BLEU-2: 0.301569</a:t>
            </a:r>
          </a:p>
          <a:p>
            <a:r>
              <a:rPr lang="en-US" sz="2400" dirty="0"/>
              <a:t># BLEU-3: 0.209945</a:t>
            </a:r>
          </a:p>
          <a:p>
            <a:r>
              <a:rPr lang="en-US" sz="2400" dirty="0"/>
              <a:t># BLEU-4: 0.099759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341311-134A-6540-9127-3E20F29020F8}"/>
              </a:ext>
            </a:extLst>
          </p:cNvPr>
          <p:cNvSpPr/>
          <p:nvPr/>
        </p:nvSpPr>
        <p:spPr>
          <a:xfrm>
            <a:off x="6280932" y="3838851"/>
            <a:ext cx="957634" cy="61406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LSTM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96E18BB-2A56-2B48-83DF-B0DA1A2BC194}"/>
              </a:ext>
            </a:extLst>
          </p:cNvPr>
          <p:cNvCxnSpPr>
            <a:cxnSpLocks/>
          </p:cNvCxnSpPr>
          <p:nvPr/>
        </p:nvCxnSpPr>
        <p:spPr>
          <a:xfrm>
            <a:off x="5921016" y="4168902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031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F5F1-77A8-F44B-B66F-E79537068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8E154A3-DE00-7846-B35D-406E4A18F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934" y="2242221"/>
            <a:ext cx="1916171" cy="114763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8A146F-51D9-CF4F-8C22-A7F59159FB85}"/>
              </a:ext>
            </a:extLst>
          </p:cNvPr>
          <p:cNvSpPr/>
          <p:nvPr/>
        </p:nvSpPr>
        <p:spPr>
          <a:xfrm>
            <a:off x="2703065" y="2494486"/>
            <a:ext cx="1218706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CNN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845B06-7197-4B49-A76E-E792CF1FAFC4}"/>
              </a:ext>
            </a:extLst>
          </p:cNvPr>
          <p:cNvSpPr txBox="1"/>
          <p:nvPr/>
        </p:nvSpPr>
        <p:spPr>
          <a:xfrm>
            <a:off x="528836" y="3901440"/>
            <a:ext cx="1999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brown dog is 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D18794-A5E3-9A49-A66F-A20E9518C175}"/>
              </a:ext>
            </a:extLst>
          </p:cNvPr>
          <p:cNvSpPr/>
          <p:nvPr/>
        </p:nvSpPr>
        <p:spPr>
          <a:xfrm>
            <a:off x="2878325" y="3825240"/>
            <a:ext cx="1999522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EMBEDDING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C07ED8-505F-4848-904C-869307C05AC2}"/>
              </a:ext>
            </a:extLst>
          </p:cNvPr>
          <p:cNvSpPr/>
          <p:nvPr/>
        </p:nvSpPr>
        <p:spPr>
          <a:xfrm>
            <a:off x="5323298" y="3810000"/>
            <a:ext cx="1661160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LSTM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27045-E7BE-C343-8F5B-AD96DA043B18}"/>
              </a:ext>
            </a:extLst>
          </p:cNvPr>
          <p:cNvSpPr/>
          <p:nvPr/>
        </p:nvSpPr>
        <p:spPr>
          <a:xfrm>
            <a:off x="4248673" y="2494486"/>
            <a:ext cx="1218706" cy="632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DENSE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4B4201-C994-9247-BAE1-48CB41D01A60}"/>
              </a:ext>
            </a:extLst>
          </p:cNvPr>
          <p:cNvSpPr/>
          <p:nvPr/>
        </p:nvSpPr>
        <p:spPr>
          <a:xfrm>
            <a:off x="7389859" y="1409700"/>
            <a:ext cx="1051560" cy="403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CONCAT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61C97C8-6F8F-1045-88E7-C2A619175D66}"/>
              </a:ext>
            </a:extLst>
          </p:cNvPr>
          <p:cNvSpPr/>
          <p:nvPr/>
        </p:nvSpPr>
        <p:spPr>
          <a:xfrm>
            <a:off x="8627790" y="3062478"/>
            <a:ext cx="1400130" cy="70408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LSTM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01992AF-945C-514F-BCF5-67CAD4F79DD9}"/>
              </a:ext>
            </a:extLst>
          </p:cNvPr>
          <p:cNvSpPr/>
          <p:nvPr/>
        </p:nvSpPr>
        <p:spPr>
          <a:xfrm>
            <a:off x="10214291" y="3076956"/>
            <a:ext cx="1517921" cy="704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DENSE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DF0766-832B-4545-8432-C52ECDB5B493}"/>
              </a:ext>
            </a:extLst>
          </p:cNvPr>
          <p:cNvSpPr txBox="1"/>
          <p:nvPr/>
        </p:nvSpPr>
        <p:spPr>
          <a:xfrm>
            <a:off x="10291718" y="4518553"/>
            <a:ext cx="1363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running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AA286EE-E4C3-A641-91E1-65DF81C33921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2528358" y="4132273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1E731E0-E104-3D48-838E-BCA9D0BD93D0}"/>
              </a:ext>
            </a:extLst>
          </p:cNvPr>
          <p:cNvCxnSpPr>
            <a:cxnSpLocks/>
          </p:cNvCxnSpPr>
          <p:nvPr/>
        </p:nvCxnSpPr>
        <p:spPr>
          <a:xfrm>
            <a:off x="2528358" y="282518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910E371-84B4-AE4B-B27B-5A3957034556}"/>
              </a:ext>
            </a:extLst>
          </p:cNvPr>
          <p:cNvCxnSpPr>
            <a:cxnSpLocks/>
          </p:cNvCxnSpPr>
          <p:nvPr/>
        </p:nvCxnSpPr>
        <p:spPr>
          <a:xfrm>
            <a:off x="3921771" y="282518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1ACA432-5F96-054B-9679-4455BF832727}"/>
              </a:ext>
            </a:extLst>
          </p:cNvPr>
          <p:cNvCxnSpPr>
            <a:cxnSpLocks/>
          </p:cNvCxnSpPr>
          <p:nvPr/>
        </p:nvCxnSpPr>
        <p:spPr>
          <a:xfrm>
            <a:off x="4915947" y="4132272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27E7EF0-F724-2947-BE1B-49D1BE948A8D}"/>
              </a:ext>
            </a:extLst>
          </p:cNvPr>
          <p:cNvCxnSpPr>
            <a:cxnSpLocks/>
          </p:cNvCxnSpPr>
          <p:nvPr/>
        </p:nvCxnSpPr>
        <p:spPr>
          <a:xfrm>
            <a:off x="7039892" y="282518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47BE0B-1B45-524F-A0A5-44D2F735BD51}"/>
              </a:ext>
            </a:extLst>
          </p:cNvPr>
          <p:cNvCxnSpPr>
            <a:cxnSpLocks/>
          </p:cNvCxnSpPr>
          <p:nvPr/>
        </p:nvCxnSpPr>
        <p:spPr>
          <a:xfrm>
            <a:off x="7039891" y="4104025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32B7C2D-DE5C-F040-8C63-803DE77F1577}"/>
              </a:ext>
            </a:extLst>
          </p:cNvPr>
          <p:cNvCxnSpPr>
            <a:cxnSpLocks/>
          </p:cNvCxnSpPr>
          <p:nvPr/>
        </p:nvCxnSpPr>
        <p:spPr>
          <a:xfrm>
            <a:off x="8277823" y="3431995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E50C2F9-A938-AF41-9779-6BA9C6761C40}"/>
              </a:ext>
            </a:extLst>
          </p:cNvPr>
          <p:cNvCxnSpPr>
            <a:cxnSpLocks/>
          </p:cNvCxnSpPr>
          <p:nvPr/>
        </p:nvCxnSpPr>
        <p:spPr>
          <a:xfrm>
            <a:off x="9852936" y="3429000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CEF8347-B796-BB41-A150-426FCBFE7BFA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10973252" y="3781044"/>
            <a:ext cx="0" cy="775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20DCB54-5C1D-7545-BFB3-E3F375716C36}"/>
              </a:ext>
            </a:extLst>
          </p:cNvPr>
          <p:cNvSpPr txBox="1"/>
          <p:nvPr/>
        </p:nvSpPr>
        <p:spPr>
          <a:xfrm>
            <a:off x="537217" y="4874689"/>
            <a:ext cx="404469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BLEU-1: 0.577624</a:t>
            </a:r>
            <a:r>
              <a:rPr lang="bg-BG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2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+0.0217</a:t>
            </a:r>
            <a:endParaRPr lang="en-US" sz="2800"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BLEU-2: 0.334999</a:t>
            </a:r>
            <a:r>
              <a:rPr lang="bg-BG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2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+0.0557</a:t>
            </a:r>
            <a:endParaRPr lang="en-US" sz="2800"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BLEU-3: 0.232525</a:t>
            </a:r>
            <a:r>
              <a:rPr lang="bg-BG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2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+0.0522</a:t>
            </a:r>
            <a:endParaRPr lang="en-US" sz="2800"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BLEU-4: 0.112670</a:t>
            </a:r>
            <a:r>
              <a:rPr lang="bg-BG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2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+0.0350</a:t>
            </a:r>
            <a:endParaRPr lang="en-US" sz="2800"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403C98A-1475-6C4A-9EDF-8920B10C39D5}"/>
              </a:ext>
            </a:extLst>
          </p:cNvPr>
          <p:cNvSpPr/>
          <p:nvPr/>
        </p:nvSpPr>
        <p:spPr>
          <a:xfrm>
            <a:off x="5725599" y="2396646"/>
            <a:ext cx="1461560" cy="82803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REPEAT VECTOR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4B6DDAB-77FF-B347-8AC8-FA9750CA00A1}"/>
              </a:ext>
            </a:extLst>
          </p:cNvPr>
          <p:cNvCxnSpPr>
            <a:cxnSpLocks/>
          </p:cNvCxnSpPr>
          <p:nvPr/>
        </p:nvCxnSpPr>
        <p:spPr>
          <a:xfrm>
            <a:off x="5375632" y="2830962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A02AC7-73AC-1546-9BAD-3965C2550046}"/>
                  </a:ext>
                </a:extLst>
              </p14:cNvPr>
              <p14:cNvContentPartPr/>
              <p14:nvPr/>
            </p14:nvContentPartPr>
            <p14:xfrm>
              <a:off x="4792680" y="1170960"/>
              <a:ext cx="36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FA02AC7-73AC-1546-9BAD-3965C255004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83680" y="1162320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430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5F5F1-77A8-F44B-B66F-E79537068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8E154A3-DE00-7846-B35D-406E4A18F9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916" y="2329451"/>
            <a:ext cx="1916171" cy="1147635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8A146F-51D9-CF4F-8C22-A7F59159FB85}"/>
              </a:ext>
            </a:extLst>
          </p:cNvPr>
          <p:cNvSpPr/>
          <p:nvPr/>
        </p:nvSpPr>
        <p:spPr>
          <a:xfrm>
            <a:off x="2504047" y="2581716"/>
            <a:ext cx="1218706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CNN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845B06-7197-4B49-A76E-E792CF1FAFC4}"/>
              </a:ext>
            </a:extLst>
          </p:cNvPr>
          <p:cNvSpPr txBox="1"/>
          <p:nvPr/>
        </p:nvSpPr>
        <p:spPr>
          <a:xfrm>
            <a:off x="329818" y="3988670"/>
            <a:ext cx="1999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brown dog is </a:t>
            </a:r>
            <a:r>
              <a:rPr lang="en-US" sz="24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D18794-A5E3-9A49-A66F-A20E9518C175}"/>
              </a:ext>
            </a:extLst>
          </p:cNvPr>
          <p:cNvSpPr/>
          <p:nvPr/>
        </p:nvSpPr>
        <p:spPr>
          <a:xfrm>
            <a:off x="2679307" y="3912470"/>
            <a:ext cx="1999522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EMBEDDING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C07ED8-505F-4848-904C-869307C05AC2}"/>
              </a:ext>
            </a:extLst>
          </p:cNvPr>
          <p:cNvSpPr/>
          <p:nvPr/>
        </p:nvSpPr>
        <p:spPr>
          <a:xfrm>
            <a:off x="5124280" y="3897230"/>
            <a:ext cx="1661160" cy="614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LSTM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27045-E7BE-C343-8F5B-AD96DA043B18}"/>
              </a:ext>
            </a:extLst>
          </p:cNvPr>
          <p:cNvSpPr/>
          <p:nvPr/>
        </p:nvSpPr>
        <p:spPr>
          <a:xfrm>
            <a:off x="4049655" y="2581716"/>
            <a:ext cx="1218706" cy="6323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DENSE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4B4201-C994-9247-BAE1-48CB41D01A60}"/>
              </a:ext>
            </a:extLst>
          </p:cNvPr>
          <p:cNvSpPr/>
          <p:nvPr/>
        </p:nvSpPr>
        <p:spPr>
          <a:xfrm>
            <a:off x="7190841" y="1496930"/>
            <a:ext cx="1051560" cy="403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CONCAT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61C97C8-6F8F-1045-88E7-C2A619175D66}"/>
              </a:ext>
            </a:extLst>
          </p:cNvPr>
          <p:cNvSpPr/>
          <p:nvPr/>
        </p:nvSpPr>
        <p:spPr>
          <a:xfrm>
            <a:off x="9534260" y="3053052"/>
            <a:ext cx="1038775" cy="704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LSTM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01992AF-945C-514F-BCF5-67CAD4F79DD9}"/>
              </a:ext>
            </a:extLst>
          </p:cNvPr>
          <p:cNvSpPr/>
          <p:nvPr/>
        </p:nvSpPr>
        <p:spPr>
          <a:xfrm>
            <a:off x="10772821" y="3062478"/>
            <a:ext cx="1213758" cy="704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DENSE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DF0766-832B-4545-8432-C52ECDB5B493}"/>
              </a:ext>
            </a:extLst>
          </p:cNvPr>
          <p:cNvSpPr txBox="1"/>
          <p:nvPr/>
        </p:nvSpPr>
        <p:spPr>
          <a:xfrm>
            <a:off x="10422854" y="4394522"/>
            <a:ext cx="13630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running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AA286EE-E4C3-A641-91E1-65DF81C33921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2329340" y="4219503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1E731E0-E104-3D48-838E-BCA9D0BD93D0}"/>
              </a:ext>
            </a:extLst>
          </p:cNvPr>
          <p:cNvCxnSpPr>
            <a:cxnSpLocks/>
          </p:cNvCxnSpPr>
          <p:nvPr/>
        </p:nvCxnSpPr>
        <p:spPr>
          <a:xfrm>
            <a:off x="2329340" y="291241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910E371-84B4-AE4B-B27B-5A3957034556}"/>
              </a:ext>
            </a:extLst>
          </p:cNvPr>
          <p:cNvCxnSpPr>
            <a:cxnSpLocks/>
          </p:cNvCxnSpPr>
          <p:nvPr/>
        </p:nvCxnSpPr>
        <p:spPr>
          <a:xfrm>
            <a:off x="3722753" y="291241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1ACA432-5F96-054B-9679-4455BF832727}"/>
              </a:ext>
            </a:extLst>
          </p:cNvPr>
          <p:cNvCxnSpPr>
            <a:cxnSpLocks/>
          </p:cNvCxnSpPr>
          <p:nvPr/>
        </p:nvCxnSpPr>
        <p:spPr>
          <a:xfrm>
            <a:off x="4716929" y="4219502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27E7EF0-F724-2947-BE1B-49D1BE948A8D}"/>
              </a:ext>
            </a:extLst>
          </p:cNvPr>
          <p:cNvCxnSpPr>
            <a:cxnSpLocks/>
          </p:cNvCxnSpPr>
          <p:nvPr/>
        </p:nvCxnSpPr>
        <p:spPr>
          <a:xfrm>
            <a:off x="6840874" y="2912411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C47BE0B-1B45-524F-A0A5-44D2F735BD51}"/>
              </a:ext>
            </a:extLst>
          </p:cNvPr>
          <p:cNvCxnSpPr>
            <a:cxnSpLocks/>
          </p:cNvCxnSpPr>
          <p:nvPr/>
        </p:nvCxnSpPr>
        <p:spPr>
          <a:xfrm>
            <a:off x="6840873" y="4191255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32B7C2D-DE5C-F040-8C63-803DE77F1577}"/>
              </a:ext>
            </a:extLst>
          </p:cNvPr>
          <p:cNvCxnSpPr>
            <a:cxnSpLocks/>
          </p:cNvCxnSpPr>
          <p:nvPr/>
        </p:nvCxnSpPr>
        <p:spPr>
          <a:xfrm>
            <a:off x="8078805" y="3519225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E50C2F9-A938-AF41-9779-6BA9C6761C40}"/>
              </a:ext>
            </a:extLst>
          </p:cNvPr>
          <p:cNvCxnSpPr>
            <a:cxnSpLocks/>
          </p:cNvCxnSpPr>
          <p:nvPr/>
        </p:nvCxnSpPr>
        <p:spPr>
          <a:xfrm>
            <a:off x="10422854" y="3405096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CEF8347-B796-BB41-A150-426FCBFE7BFA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11379700" y="3766566"/>
            <a:ext cx="0" cy="744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20DCB54-5C1D-7545-BFB3-E3F375716C36}"/>
              </a:ext>
            </a:extLst>
          </p:cNvPr>
          <p:cNvSpPr txBox="1"/>
          <p:nvPr/>
        </p:nvSpPr>
        <p:spPr>
          <a:xfrm>
            <a:off x="468906" y="4925685"/>
            <a:ext cx="442300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BLEU-1: 0.576892</a:t>
            </a:r>
            <a:r>
              <a:rPr lang="bg-BG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2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-0.000732 </a:t>
            </a:r>
            <a:endParaRPr lang="en-US" sz="28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BLEU-2: 0.330481</a:t>
            </a:r>
            <a:r>
              <a:rPr lang="bg-BG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2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-0.004518</a:t>
            </a:r>
            <a:endParaRPr lang="en-US" sz="28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BLEU-3: 0.235706</a:t>
            </a:r>
            <a:r>
              <a:rPr lang="bg-BG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2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+0.003181</a:t>
            </a:r>
            <a:endParaRPr lang="en-US" sz="2800"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BLEU-4: 0.118113</a:t>
            </a:r>
            <a:r>
              <a:rPr lang="bg-BG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bg-BG" sz="2800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+0.005443</a:t>
            </a:r>
            <a:endParaRPr lang="en-US" sz="2800" dirty="0">
              <a:solidFill>
                <a:schemeClr val="accent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403C98A-1475-6C4A-9EDF-8920B10C39D5}"/>
              </a:ext>
            </a:extLst>
          </p:cNvPr>
          <p:cNvSpPr/>
          <p:nvPr/>
        </p:nvSpPr>
        <p:spPr>
          <a:xfrm>
            <a:off x="5526581" y="2483876"/>
            <a:ext cx="1461560" cy="8280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REPEAT VECTOR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4B6DDAB-77FF-B347-8AC8-FA9750CA00A1}"/>
              </a:ext>
            </a:extLst>
          </p:cNvPr>
          <p:cNvCxnSpPr>
            <a:cxnSpLocks/>
          </p:cNvCxnSpPr>
          <p:nvPr/>
        </p:nvCxnSpPr>
        <p:spPr>
          <a:xfrm>
            <a:off x="5176614" y="2918192"/>
            <a:ext cx="3499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A02AC7-73AC-1546-9BAD-3965C2550046}"/>
                  </a:ext>
                </a:extLst>
              </p14:cNvPr>
              <p14:cNvContentPartPr/>
              <p14:nvPr/>
            </p14:nvContentPartPr>
            <p14:xfrm>
              <a:off x="4792680" y="1170960"/>
              <a:ext cx="36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FA02AC7-73AC-1546-9BAD-3965C255004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83680" y="116232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F4CCFF46-77FD-2147-B5D8-FF0C44FE3316}"/>
              </a:ext>
            </a:extLst>
          </p:cNvPr>
          <p:cNvSpPr/>
          <p:nvPr/>
        </p:nvSpPr>
        <p:spPr>
          <a:xfrm>
            <a:off x="8470507" y="2692256"/>
            <a:ext cx="923992" cy="156966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ATTENTION LAYER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F81084C-197B-694A-8383-F78CFB66B05E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9394499" y="3437942"/>
            <a:ext cx="174983" cy="39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894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3683C-96F5-CE45-AA64-89717D8D4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32246-DB04-304C-9C6B-57D8F8FAA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  <a:p>
            <a:pPr marL="0" indent="0">
              <a:buNone/>
            </a:pPr>
            <a:r>
              <a:rPr lang="en-US" sz="3200" dirty="0"/>
              <a:t> 7579 words in</a:t>
            </a:r>
            <a:r>
              <a:rPr lang="bg-BG" sz="3200" dirty="0"/>
              <a:t> </a:t>
            </a:r>
            <a:r>
              <a:rPr lang="en-US" sz="3200" dirty="0"/>
              <a:t>train set</a:t>
            </a:r>
          </a:p>
          <a:p>
            <a:r>
              <a:rPr lang="en-US" sz="3200" dirty="0"/>
              <a:t>3176 words in test set</a:t>
            </a:r>
          </a:p>
          <a:p>
            <a:r>
              <a:rPr lang="en-US" sz="3200" dirty="0"/>
              <a:t>____________________</a:t>
            </a:r>
          </a:p>
          <a:p>
            <a:r>
              <a:rPr lang="en-US" sz="3200" dirty="0">
                <a:solidFill>
                  <a:srgbClr val="FF0000"/>
                </a:solidFill>
              </a:rPr>
              <a:t>542 in test set but not in train set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FA6F9-F025-7547-BE8D-E3F450E85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3781" y="1594678"/>
            <a:ext cx="3251200" cy="3251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0A4302-21F7-B74E-A59D-E9628125F022}"/>
              </a:ext>
            </a:extLst>
          </p:cNvPr>
          <p:cNvSpPr txBox="1"/>
          <p:nvPr/>
        </p:nvSpPr>
        <p:spPr>
          <a:xfrm>
            <a:off x="9225202" y="1745862"/>
            <a:ext cx="1728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BLEU SCORE</a:t>
            </a:r>
          </a:p>
        </p:txBody>
      </p:sp>
    </p:spTree>
    <p:extLst>
      <p:ext uri="{BB962C8B-B14F-4D97-AF65-F5344CB8AC3E}">
        <p14:creationId xmlns:p14="http://schemas.microsoft.com/office/powerpoint/2010/main" val="26765699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</TotalTime>
  <Words>265</Words>
  <Application>Microsoft Macintosh PowerPoint</Application>
  <PresentationFormat>Widescreen</PresentationFormat>
  <Paragraphs>91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Courier New</vt:lpstr>
      <vt:lpstr>Tw Cen MT</vt:lpstr>
      <vt:lpstr>Tw Cen MT Condensed</vt:lpstr>
      <vt:lpstr>Wingdings 3</vt:lpstr>
      <vt:lpstr>Integral</vt:lpstr>
      <vt:lpstr>Image Captioning</vt:lpstr>
      <vt:lpstr>What is Image captioning?</vt:lpstr>
      <vt:lpstr>Dataset – FLICKr8k</vt:lpstr>
      <vt:lpstr>Captions preprocessing</vt:lpstr>
      <vt:lpstr>Model</vt:lpstr>
      <vt:lpstr>Model</vt:lpstr>
      <vt:lpstr>Model</vt:lpstr>
      <vt:lpstr>Model</vt:lpstr>
      <vt:lpstr>OBSERVATIONS</vt:lpstr>
      <vt:lpstr>OBSERVATIONS</vt:lpstr>
      <vt:lpstr>OBSERVATIONS</vt:lpstr>
      <vt:lpstr>OBSERVATIONS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Captioning</dc:title>
  <dc:creator>Spiridonov, Kaloyan</dc:creator>
  <cp:lastModifiedBy>Spiridonov, Kaloyan</cp:lastModifiedBy>
  <cp:revision>13</cp:revision>
  <dcterms:created xsi:type="dcterms:W3CDTF">2019-07-04T16:45:21Z</dcterms:created>
  <dcterms:modified xsi:type="dcterms:W3CDTF">2019-07-05T08:15:27Z</dcterms:modified>
</cp:coreProperties>
</file>